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E7A2E-FC24-4B2A-9535-2A1497C6092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313D7-6719-4D3A-81C8-00B0850BCB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A7A9F6-03AA-43B5-904C-896209469E23}" type="datetime1">
              <a:rPr lang="en-US" smtClean="0"/>
              <a:t>3/30/2020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19FDBA-DA4A-49EE-993C-88861B5F27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EB3E-F841-4F46-96E5-8C21AEBC8E4B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FDBA-DA4A-49EE-993C-88861B5F2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E2E3C5C-4C3C-4DA2-A5F1-3B4277F5D075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519FDBA-DA4A-49EE-993C-88861B5F27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5E4E-3E52-46E2-85AA-3BC1A5F21238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19FDBA-DA4A-49EE-993C-88861B5F27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7C06-8AC0-4553-A81F-276893B2F504}" type="datetime1">
              <a:rPr lang="en-US" smtClean="0"/>
              <a:t>3/30/2020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519FDBA-DA4A-49EE-993C-88861B5F27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213FE7-A985-40F7-985A-208E9B01C845}" type="datetime1">
              <a:rPr lang="en-US" smtClean="0"/>
              <a:t>3/30/2020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519FDBA-DA4A-49EE-993C-88861B5F270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44A7817-9F8E-4647-99C8-06DB0EF54F72}" type="datetime1">
              <a:rPr lang="en-US" smtClean="0"/>
              <a:t>3/30/2020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519FDBA-DA4A-49EE-993C-88861B5F27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AE8B6-AF25-4AF4-84FC-B330D4BBB8DF}" type="datetime1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19FDBA-DA4A-49EE-993C-88861B5F2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94D52-DC03-4026-9B81-52FDDA346B9A}" type="datetime1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19FDBA-DA4A-49EE-993C-88861B5F2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8DCD-A06F-4D07-BCF1-1CB78C661446}" type="datetime1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19FDBA-DA4A-49EE-993C-88861B5F270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9A560D1-FCE6-482C-B806-86ABBBD0FAF9}" type="datetime1">
              <a:rPr lang="en-US" smtClean="0"/>
              <a:t>3/30/2020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519FDBA-DA4A-49EE-993C-88861B5F27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54CAEA-6EC5-4B43-884F-5B3FABB19DB1}" type="datetime1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519FDBA-DA4A-49EE-993C-88861B5F27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2285992"/>
            <a:ext cx="7410472" cy="3581408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sr-Cyrl-RS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Неједначине у вези са сабирањем и одузимањем разломака</a:t>
            </a:r>
            <a:r>
              <a:rPr lang="sr-Cyrl-RS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sr-Cyrl-RS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sr-Cyrl-RS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*вежбање*</a:t>
            </a:r>
            <a:endParaRPr lang="en-US" dirty="0"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rgbClr val="0070C0"/>
                </a:solidFill>
              </a:rPr>
              <a:t>31.03.2020.                                         5. разред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FDBA-DA4A-49EE-993C-88861B5F270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0"/>
            <a:ext cx="8358246" cy="64293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</a:t>
            </a:r>
          </a:p>
          <a:p>
            <a:r>
              <a:rPr lang="sr-Cyrl-RS" dirty="0" smtClean="0"/>
              <a:t>Поштовани ученици, на данашњем часу вежбаћемо неједначине са сабирањем и одузимањем разломака.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r>
              <a:rPr lang="sr-Cyrl-RS" dirty="0" smtClean="0"/>
              <a:t> </a:t>
            </a:r>
            <a:r>
              <a:rPr lang="sr-Cyrl-RS" dirty="0" smtClean="0"/>
              <a:t>Подсетимо се неколико поступака које смо користили при решавању неједначина у скупу природних бројева,  а која ћемо користити и даље: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519FDBA-DA4A-49EE-993C-88861B5F2709}" type="slidenum">
              <a:rPr lang="en-US" smtClean="0"/>
              <a:t>2</a:t>
            </a:fld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5500694" y="5715016"/>
            <a:ext cx="428628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6072198" y="5715016"/>
            <a:ext cx="428628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6643702" y="5715016"/>
            <a:ext cx="428628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7286644" y="5715016"/>
            <a:ext cx="428628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7858148" y="5715016"/>
            <a:ext cx="428628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214290"/>
            <a:ext cx="8501122" cy="62865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arenR"/>
            </a:pPr>
            <a:r>
              <a:rPr lang="sr-Cyrl-RS" dirty="0" smtClean="0"/>
              <a:t>Смањивањем </a:t>
            </a:r>
            <a:r>
              <a:rPr lang="sr-Cyrl-RS" dirty="0" smtClean="0"/>
              <a:t>сабирка збир се смањује, а повећавањем сабирка збир се повећава. Последица тога је да се при решавању неједначина у којима је </a:t>
            </a:r>
            <a:r>
              <a:rPr lang="sr-Cyrl-RS" b="1" u="sng" dirty="0" smtClean="0">
                <a:solidFill>
                  <a:srgbClr val="0070C0"/>
                </a:solidFill>
              </a:rPr>
              <a:t>непознат сабирак, релацијски знак не мења</a:t>
            </a:r>
            <a:r>
              <a:rPr lang="sr-Cyrl-RS" b="1" u="sng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AutoNum type="arabicParenR"/>
            </a:pPr>
            <a:endParaRPr lang="en-US" b="1" u="sng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n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643182"/>
            <a:ext cx="2895572" cy="26432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4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n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3714752"/>
            <a:ext cx="3334216" cy="1424215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519FDBA-DA4A-49EE-993C-88861B5F2709}" type="slidenum">
              <a:rPr lang="en-US" smtClean="0"/>
              <a:t>3</a:t>
            </a:fld>
            <a:endParaRPr lang="en-US"/>
          </a:p>
        </p:txBody>
      </p:sp>
      <p:sp>
        <p:nvSpPr>
          <p:cNvPr id="7" name="Notched Right Arrow 6"/>
          <p:cNvSpPr/>
          <p:nvPr/>
        </p:nvSpPr>
        <p:spPr>
          <a:xfrm>
            <a:off x="7143768" y="5643578"/>
            <a:ext cx="928694" cy="50006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0000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214290"/>
            <a:ext cx="8408890" cy="62865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2) Смањивањем умањеника разлика се смањује, а повећавањем умањеника разлика се повећава. Последица тога је да се при решавању неједначина у којима је </a:t>
            </a:r>
            <a:r>
              <a:rPr lang="sr-Cyrl-RS" b="1" u="sng" dirty="0" smtClean="0">
                <a:solidFill>
                  <a:srgbClr val="0070C0"/>
                </a:solidFill>
              </a:rPr>
              <a:t>непознат умањеник, релацијски знак не мења.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Како умањеник није мањи од умањиоца, само међу бројевима који су већи или једнаки умањиоцу тражимо решења неједначине.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 descr="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3929066"/>
            <a:ext cx="2286016" cy="2382211"/>
          </a:xfrm>
          <a:prstGeom prst="rect">
            <a:avLst/>
          </a:prstGeom>
          <a:ln w="38100" cap="sq">
            <a:solidFill>
              <a:schemeClr val="accent4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n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4786322"/>
            <a:ext cx="3429023" cy="1428760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519FDBA-DA4A-49EE-993C-88861B5F2709}" type="slidenum">
              <a:rPr lang="en-US" smtClean="0"/>
              <a:t>4</a:t>
            </a:fld>
            <a:endParaRPr lang="en-US"/>
          </a:p>
        </p:txBody>
      </p:sp>
      <p:sp>
        <p:nvSpPr>
          <p:cNvPr id="7" name="Notched Right Arrow 6"/>
          <p:cNvSpPr/>
          <p:nvPr/>
        </p:nvSpPr>
        <p:spPr>
          <a:xfrm>
            <a:off x="7500958" y="5857892"/>
            <a:ext cx="928694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214290"/>
            <a:ext cx="8337452" cy="62865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3)</a:t>
            </a:r>
            <a:r>
              <a:rPr lang="sr-Cyrl-RS" dirty="0" smtClean="0"/>
              <a:t> Смањивањем </a:t>
            </a:r>
            <a:r>
              <a:rPr lang="sr-Cyrl-RS" dirty="0" smtClean="0"/>
              <a:t>умањиоца </a:t>
            </a:r>
            <a:r>
              <a:rPr lang="sr-Cyrl-RS" dirty="0" smtClean="0"/>
              <a:t>разлика се </a:t>
            </a:r>
            <a:r>
              <a:rPr lang="sr-Cyrl-RS" dirty="0" smtClean="0"/>
              <a:t>повећава, </a:t>
            </a:r>
            <a:r>
              <a:rPr lang="sr-Cyrl-RS" dirty="0" smtClean="0"/>
              <a:t>а повећањем </a:t>
            </a:r>
            <a:r>
              <a:rPr lang="sr-Cyrl-RS" dirty="0" smtClean="0"/>
              <a:t>умањиоца </a:t>
            </a:r>
            <a:r>
              <a:rPr lang="sr-Cyrl-RS" dirty="0" smtClean="0"/>
              <a:t>разлика се </a:t>
            </a:r>
            <a:r>
              <a:rPr lang="sr-Cyrl-RS" dirty="0" smtClean="0"/>
              <a:t>смањује. </a:t>
            </a:r>
            <a:r>
              <a:rPr lang="sr-Cyrl-RS" dirty="0" smtClean="0"/>
              <a:t>Последица тога је да се при решавању неједначина у којима је </a:t>
            </a:r>
            <a:r>
              <a:rPr lang="sr-Cyrl-RS" b="1" u="sng" dirty="0" smtClean="0">
                <a:solidFill>
                  <a:srgbClr val="0070C0"/>
                </a:solidFill>
              </a:rPr>
              <a:t>непознат </a:t>
            </a:r>
            <a:r>
              <a:rPr lang="sr-Cyrl-RS" b="1" u="sng" dirty="0" smtClean="0">
                <a:solidFill>
                  <a:srgbClr val="0070C0"/>
                </a:solidFill>
              </a:rPr>
              <a:t>умањилац, </a:t>
            </a:r>
            <a:r>
              <a:rPr lang="sr-Cyrl-RS" b="1" u="sng" dirty="0" smtClean="0">
                <a:solidFill>
                  <a:srgbClr val="0070C0"/>
                </a:solidFill>
              </a:rPr>
              <a:t>релацијски знак </a:t>
            </a:r>
            <a:r>
              <a:rPr lang="sr-Cyrl-RS" b="1" u="sng" dirty="0" smtClean="0">
                <a:solidFill>
                  <a:srgbClr val="0070C0"/>
                </a:solidFill>
              </a:rPr>
              <a:t>мења</a:t>
            </a:r>
            <a:r>
              <a:rPr lang="sr-Cyrl-RS" b="1" u="sng" dirty="0" smtClean="0">
                <a:solidFill>
                  <a:srgbClr val="0070C0"/>
                </a:solidFill>
              </a:rPr>
              <a:t>.</a:t>
            </a:r>
            <a:r>
              <a:rPr lang="sr-Cyrl-RS" dirty="0" smtClean="0"/>
              <a:t> </a:t>
            </a:r>
          </a:p>
          <a:p>
            <a:pPr>
              <a:buNone/>
            </a:pPr>
            <a:r>
              <a:rPr lang="sr-Cyrl-RS" sz="2400" dirty="0" smtClean="0"/>
              <a:t>На уму треба имати да умањилац не може бити већи од умањеника, па само међу бројевима који нису већи од умањеника тражимо решења неједначине.  </a:t>
            </a:r>
          </a:p>
          <a:p>
            <a:pPr>
              <a:buNone/>
            </a:pPr>
            <a:r>
              <a:rPr lang="sr-Cyrl-RS" sz="2400" dirty="0" smtClean="0"/>
              <a:t>                                               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3" descr="n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714752"/>
            <a:ext cx="2500330" cy="2643206"/>
          </a:xfrm>
          <a:prstGeom prst="rect">
            <a:avLst/>
          </a:prstGeom>
          <a:ln w="38100" cap="sq">
            <a:solidFill>
              <a:schemeClr val="accent4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519FDBA-DA4A-49EE-993C-88861B5F2709}" type="slidenum">
              <a:rPr lang="en-US" smtClean="0"/>
              <a:t>5</a:t>
            </a:fld>
            <a:endParaRPr lang="en-US"/>
          </a:p>
        </p:txBody>
      </p:sp>
      <p:sp>
        <p:nvSpPr>
          <p:cNvPr id="7" name="Notched Right Arrow 6"/>
          <p:cNvSpPr/>
          <p:nvPr/>
        </p:nvSpPr>
        <p:spPr>
          <a:xfrm>
            <a:off x="7858148" y="5929330"/>
            <a:ext cx="785818" cy="50006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z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4500570"/>
            <a:ext cx="4286280" cy="1774106"/>
          </a:xfrm>
          <a:prstGeom prst="rect">
            <a:avLst/>
          </a:prstGeom>
          <a:ln w="38100" cap="sq">
            <a:solidFill>
              <a:schemeClr val="accent4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 descr="zz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6" y="3714752"/>
            <a:ext cx="1643074" cy="705317"/>
          </a:xfrm>
          <a:prstGeom prst="rect">
            <a:avLst/>
          </a:prstGeom>
          <a:ln w="38100" cap="sq">
            <a:solidFill>
              <a:schemeClr val="accent4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 advTm="10000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214290"/>
            <a:ext cx="8408890" cy="64294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 </a:t>
            </a:r>
            <a:r>
              <a:rPr lang="sr-Cyrl-RS" b="1" u="sng" dirty="0" smtClean="0">
                <a:solidFill>
                  <a:srgbClr val="0070C0"/>
                </a:solidFill>
              </a:rPr>
              <a:t>Напомена: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Скуп решења неједначине приказујемо на</a:t>
            </a:r>
          </a:p>
          <a:p>
            <a:pPr>
              <a:buNone/>
            </a:pP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бројевној полуправој.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Посебно треба обрати пажњу </a:t>
            </a:r>
            <a:endParaRPr lang="sr-Cyrl-R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на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крајње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тачке. Њима придружујемо </a:t>
            </a:r>
            <a:r>
              <a:rPr lang="sr-Cyrl-RS" b="1" i="1" u="sng" dirty="0" smtClean="0">
                <a:solidFill>
                  <a:schemeClr val="tx2">
                    <a:lumMod val="75000"/>
                  </a:schemeClr>
                </a:solidFill>
              </a:rPr>
              <a:t>црни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 или</a:t>
            </a:r>
          </a:p>
          <a:p>
            <a:pPr>
              <a:buNone/>
            </a:pP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r-Cyrl-RS" b="1" i="1" u="sng" dirty="0" smtClean="0">
                <a:solidFill>
                  <a:schemeClr val="tx2">
                    <a:lumMod val="75000"/>
                  </a:schemeClr>
                </a:solidFill>
              </a:rPr>
              <a:t>бели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 кружић у зависности од тога да ли број јесте</a:t>
            </a:r>
          </a:p>
          <a:p>
            <a:pPr>
              <a:buNone/>
            </a:pP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 или није решење неједначине.</a:t>
            </a:r>
          </a:p>
          <a:p>
            <a:pPr>
              <a:buNone/>
            </a:pPr>
            <a:r>
              <a:rPr lang="sr-Cyrl-RS" b="1" u="sng" dirty="0" smtClean="0">
                <a:solidFill>
                  <a:schemeClr val="tx2">
                    <a:lumMod val="75000"/>
                  </a:schemeClr>
                </a:solidFill>
              </a:rPr>
              <a:t>Црни кружић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- број </a:t>
            </a:r>
            <a:r>
              <a:rPr lang="sr-Cyrl-RS" b="1" u="sng" dirty="0" smtClean="0">
                <a:solidFill>
                  <a:schemeClr val="accent5">
                    <a:lumMod val="50000"/>
                  </a:schemeClr>
                </a:solidFill>
              </a:rPr>
              <a:t>јесте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 решење неједначине</a:t>
            </a:r>
          </a:p>
          <a:p>
            <a:pPr>
              <a:buNone/>
            </a:pPr>
            <a:r>
              <a:rPr lang="sr-Cyrl-RS" b="1" u="sng" dirty="0" smtClean="0">
                <a:solidFill>
                  <a:schemeClr val="tx2">
                    <a:lumMod val="75000"/>
                  </a:schemeClr>
                </a:solidFill>
              </a:rPr>
              <a:t>Бели кружић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– број </a:t>
            </a:r>
            <a:r>
              <a:rPr lang="sr-Cyrl-RS" b="1" u="sng" dirty="0" smtClean="0">
                <a:solidFill>
                  <a:srgbClr val="C00000"/>
                </a:solidFill>
              </a:rPr>
              <a:t>није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 решење неједначине</a:t>
            </a:r>
          </a:p>
          <a:p>
            <a:pPr>
              <a:buNone/>
            </a:pPr>
            <a:endParaRPr lang="sr-Cyrl-R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Поштовани ученици, претходне задатке можете</a:t>
            </a:r>
          </a:p>
          <a:p>
            <a:pPr>
              <a:buNone/>
            </a:pP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касније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по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ново урадити као вежбање и </a:t>
            </a:r>
          </a:p>
          <a:p>
            <a:pPr>
              <a:buNone/>
            </a:pPr>
            <a:r>
              <a:rPr lang="sr-Cyrl-RS" u="sng" dirty="0" smtClean="0">
                <a:solidFill>
                  <a:schemeClr val="accent5">
                    <a:lumMod val="50000"/>
                  </a:schemeClr>
                </a:solidFill>
              </a:rPr>
              <a:t>не треба</a:t>
            </a:r>
            <a:r>
              <a:rPr lang="sr-Cyrl-RS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да их шаљете као одговор.</a:t>
            </a:r>
          </a:p>
          <a:p>
            <a:pPr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519FDBA-DA4A-49EE-993C-88861B5F2709}" type="slidenum">
              <a:rPr lang="en-US" smtClean="0"/>
              <a:t>6</a:t>
            </a:fld>
            <a:endParaRPr lang="en-US"/>
          </a:p>
        </p:txBody>
      </p:sp>
      <p:sp>
        <p:nvSpPr>
          <p:cNvPr id="5" name="Notched Right Arrow 4"/>
          <p:cNvSpPr/>
          <p:nvPr/>
        </p:nvSpPr>
        <p:spPr>
          <a:xfrm>
            <a:off x="7500958" y="5715016"/>
            <a:ext cx="1000132" cy="64294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0000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551766" cy="64294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</a:t>
            </a:r>
          </a:p>
          <a:p>
            <a:pPr>
              <a:buNone/>
            </a:pPr>
            <a:endParaRPr lang="sr-Cyrl-RS" dirty="0" smtClean="0">
              <a:ln>
                <a:solidFill>
                  <a:srgbClr val="0070C0"/>
                </a:solidFill>
              </a:ln>
              <a:solidFill>
                <a:schemeClr val="accent3">
                  <a:lumMod val="50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sr-Cyrl-RS" dirty="0" smtClean="0">
                <a:ln>
                  <a:solidFill>
                    <a:srgbClr val="0070C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Останите здрави, весели и расположени</a:t>
            </a:r>
            <a:r>
              <a:rPr lang="sr-Cyrl-RS" dirty="0" smtClean="0">
                <a:ln>
                  <a:solidFill>
                    <a:srgbClr val="0070C0"/>
                  </a:solidFill>
                </a:ln>
              </a:rPr>
              <a:t>... </a:t>
            </a:r>
          </a:p>
          <a:p>
            <a:pPr>
              <a:buNone/>
            </a:pPr>
            <a:endParaRPr lang="sr-Cyrl-RS" dirty="0" smtClean="0">
              <a:ln>
                <a:solidFill>
                  <a:srgbClr val="0070C0"/>
                </a:solidFill>
              </a:ln>
            </a:endParaRPr>
          </a:p>
          <a:p>
            <a:pPr>
              <a:buNone/>
            </a:pPr>
            <a:endParaRPr lang="sr-Cyrl-RS" dirty="0" smtClean="0">
              <a:ln>
                <a:solidFill>
                  <a:srgbClr val="0070C0"/>
                </a:solidFill>
              </a:ln>
            </a:endParaRPr>
          </a:p>
          <a:p>
            <a:pPr>
              <a:buNone/>
            </a:pPr>
            <a:endParaRPr lang="sr-Cyrl-RS" dirty="0" smtClean="0">
              <a:ln>
                <a:solidFill>
                  <a:srgbClr val="0070C0"/>
                </a:solidFill>
              </a:ln>
            </a:endParaRPr>
          </a:p>
          <a:p>
            <a:pPr>
              <a:buNone/>
            </a:pPr>
            <a:r>
              <a:rPr lang="sr-Cyrl-RS" dirty="0" smtClean="0">
                <a:ln>
                  <a:solidFill>
                    <a:srgbClr val="0070C0"/>
                  </a:solidFill>
                </a:ln>
              </a:rPr>
              <a:t>     </a:t>
            </a:r>
            <a:endParaRPr lang="en-US" dirty="0">
              <a:ln>
                <a:solidFill>
                  <a:srgbClr val="0070C0"/>
                </a:solidFill>
              </a:ln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7215206" y="785794"/>
            <a:ext cx="1357322" cy="1428760"/>
          </a:xfrm>
          <a:prstGeom prst="smileyFace">
            <a:avLst/>
          </a:prstGeom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Callout 4"/>
          <p:cNvSpPr/>
          <p:nvPr/>
        </p:nvSpPr>
        <p:spPr>
          <a:xfrm>
            <a:off x="642910" y="2285992"/>
            <a:ext cx="3214710" cy="250033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mtClean="0"/>
              <a:t>Срдачан </a:t>
            </a:r>
            <a:r>
              <a:rPr lang="sr-Cyrl-RS" dirty="0" smtClean="0"/>
              <a:t>поздрав, ваше </a:t>
            </a:r>
            <a:r>
              <a:rPr lang="sr-Cyrl-RS" smtClean="0"/>
              <a:t>наставнице Марија </a:t>
            </a:r>
            <a:r>
              <a:rPr lang="sr-Cyrl-RS" dirty="0" smtClean="0"/>
              <a:t>и Јована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519FDBA-DA4A-49EE-993C-88861B5F2709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 descr="85367275-good-vibes-only-quotation-on-hand-drawing-flowers-wreath-over-white-paper-background-greeting-card-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2571744"/>
            <a:ext cx="3571900" cy="36957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4">
                <a:lumMod val="75000"/>
              </a:schemeClr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 advTm="10000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80</TotalTime>
  <Words>296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Неједначине у вези са сабирањем и одузимањем разломака *вежбање*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Неједначине у вези са сабирањем и одузимањем разломака *вежбање*</dc:title>
  <dc:creator>Marija</dc:creator>
  <cp:lastModifiedBy>Marija</cp:lastModifiedBy>
  <cp:revision>12</cp:revision>
  <dcterms:created xsi:type="dcterms:W3CDTF">2020-03-30T12:55:46Z</dcterms:created>
  <dcterms:modified xsi:type="dcterms:W3CDTF">2020-03-30T14:16:32Z</dcterms:modified>
</cp:coreProperties>
</file>